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Gelasio" pitchFamily="34" charset="0"/>
      <p:bold r:id="rId17"/>
    </p:embeddedFont>
    <p:embeddedFont>
      <p:font typeface="Gelasio" pitchFamily="34" charset="-122"/>
      <p:bold r:id="rId18"/>
    </p:embeddedFont>
    <p:embeddedFont>
      <p:font typeface="Gelasio" pitchFamily="34" charset="-120"/>
      <p:bold r:id="rId19"/>
    </p:embeddedFont>
    <p:embeddedFont>
      <p:font typeface="Lato" panose="020F0802020204030203" pitchFamily="34" charset="0"/>
      <p:bold r:id="rId20"/>
    </p:embeddedFont>
    <p:embeddedFont>
      <p:font typeface="Lato" panose="020F0802020204030203" pitchFamily="34" charset="-122"/>
      <p:bold r:id="rId21"/>
    </p:embeddedFont>
    <p:embeddedFont>
      <p:font typeface="Lato" panose="020F0802020204030203" pitchFamily="34" charset="-120"/>
      <p:bold r:id="rId22"/>
    </p:embeddedFont>
    <p:embeddedFont>
      <p:font typeface="Consolas" panose="020B0609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34" charset="-122"/>
      <p:regular r:id="rId27"/>
    </p:embeddedFont>
    <p:embeddedFont>
      <p:font typeface="Consolas" panose="020B0609020204030204" pitchFamily="34" charset="-120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16.fntdata"/><Relationship Id="rId31" Type="http://schemas.openxmlformats.org/officeDocument/2006/relationships/font" Target="fonts/font15.fntdata"/><Relationship Id="rId30" Type="http://schemas.openxmlformats.org/officeDocument/2006/relationships/font" Target="fonts/font14.fntdata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6077"/>
            <a:ext cx="7556421" cy="283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CommonGround: Мобильное приложение для организации микро-ивентов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21354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Автор: Маркелов </a:t>
            </a:r>
            <a:r>
              <a:rPr lang="ru-RU" altLang="en-US" sz="220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Олег</a:t>
            </a:r>
            <a:endParaRPr lang="ru-RU" altLang="en-US" sz="2200" dirty="0">
              <a:solidFill>
                <a:srgbClr val="272525"/>
              </a:solidFill>
              <a:latin typeface="Lato" panose="020F0802020204030203" pitchFamily="34" charset="0"/>
              <a:ea typeface="Lato" panose="020F0802020204030203" pitchFamily="34" charset="-122"/>
              <a:cs typeface="Lato" panose="020F0802020204030203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endParaRPr lang="ru-RU" altLang="en-US" sz="2200" dirty="0">
              <a:solidFill>
                <a:srgbClr val="272525"/>
              </a:solidFill>
              <a:latin typeface="Lato" panose="020F0802020204030203" pitchFamily="34" charset="0"/>
              <a:ea typeface="Lato" panose="020F0802020204030203" pitchFamily="34" charset="-122"/>
              <a:cs typeface="Lato" panose="020F0802020204030203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830014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Дата: </a:t>
            </a:r>
            <a:r>
              <a:rPr lang="ru-RU" altLang="en-US" sz="220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19.12.</a:t>
            </a:r>
            <a:endParaRPr lang="ru-RU" altLang="en-US" sz="2200" dirty="0">
              <a:solidFill>
                <a:srgbClr val="272525"/>
              </a:solidFill>
              <a:latin typeface="Lato" panose="020F0802020204030203" pitchFamily="34" charset="0"/>
              <a:ea typeface="Lato" panose="020F0802020204030203" pitchFamily="34" charset="-122"/>
              <a:cs typeface="Lato" panose="020F0802020204030203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2025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548"/>
            <a:ext cx="619779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Спасибо за внимание!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03489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Готов ответить на ваши вопросы.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Контакты: </a:t>
            </a:r>
            <a:r>
              <a:rPr lang="ru-RU" alt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 </a:t>
            </a:r>
            <a:r>
              <a:rPr lang="en-US" alt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olegmark20000@gmail.com</a:t>
            </a:r>
            <a:endParaRPr lang="en-US" altLang="en-US" sz="1750" dirty="0">
              <a:solidFill>
                <a:srgbClr val="272525"/>
              </a:solidFill>
              <a:latin typeface="Lato" panose="020F0802020204030203" pitchFamily="34" charset="0"/>
              <a:ea typeface="Lato" panose="020F0802020204030203" pitchFamily="34" charset="-122"/>
              <a:cs typeface="Lato" panose="020F0802020204030203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881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Цель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77760"/>
            <a:ext cx="3664744" cy="2448044"/>
          </a:xfrm>
          <a:prstGeom prst="roundRect">
            <a:avLst>
              <a:gd name="adj" fmla="val 597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077760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E5E5E0"/>
          </a:solidFill>
        </p:spPr>
      </p:sp>
      <p:sp>
        <p:nvSpPr>
          <p:cNvPr id="6" name="Text 3"/>
          <p:cNvSpPr/>
          <p:nvPr/>
        </p:nvSpPr>
        <p:spPr>
          <a:xfrm>
            <a:off x="6628924" y="2335054"/>
            <a:ext cx="30587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Упрощение организации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179802"/>
            <a:ext cx="30587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Эффективное управление оффлайн-мероприятиями.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077760"/>
            <a:ext cx="3664863" cy="2448044"/>
          </a:xfrm>
          <a:prstGeom prst="roundRect">
            <a:avLst>
              <a:gd name="adj" fmla="val 597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077760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E5E5E0"/>
          </a:solidFill>
        </p:spPr>
      </p:sp>
      <p:sp>
        <p:nvSpPr>
          <p:cNvPr id="10" name="Text 7"/>
          <p:cNvSpPr/>
          <p:nvPr/>
        </p:nvSpPr>
        <p:spPr>
          <a:xfrm>
            <a:off x="10520482" y="2335054"/>
            <a:ext cx="305883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Управление администратором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179802"/>
            <a:ext cx="30588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Полный контроль над пользователями и событиями.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752618"/>
            <a:ext cx="3664744" cy="2448044"/>
          </a:xfrm>
          <a:prstGeom prst="roundRect">
            <a:avLst>
              <a:gd name="adj" fmla="val 597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752618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E5E5E0"/>
          </a:solidFill>
        </p:spPr>
      </p:sp>
      <p:sp>
        <p:nvSpPr>
          <p:cNvPr id="14" name="Text 11"/>
          <p:cNvSpPr/>
          <p:nvPr/>
        </p:nvSpPr>
        <p:spPr>
          <a:xfrm>
            <a:off x="6628924" y="5009912"/>
            <a:ext cx="30587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Минимальная сложность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854660"/>
            <a:ext cx="30587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Фокус на базовом функционале (MVP) для быстрого запуска.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149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Основные функции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81065" y="62278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Главный экран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81065" y="6718300"/>
            <a:ext cx="304800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Список пользователей, список ивентов, профиль, настройки.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3841433" y="6009442"/>
            <a:ext cx="304811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CRUD для администратора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3841433" y="6718300"/>
            <a:ext cx="304811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Создание, чтение, обновление, удаление пользователей и ивентов.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315279" y="6227882"/>
            <a:ext cx="304811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Профиль пользователя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315279" y="7072630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Редактирование ФИО, email, bio, логина, пароля.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0937081" y="62278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Настройки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937081" y="6718300"/>
            <a:ext cx="304811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Язык, уведомления, смена пароля, выход, сброс данных.</a:t>
            </a:r>
            <a:endParaRPr lang="en-US" sz="1750" dirty="0"/>
          </a:p>
        </p:txBody>
      </p:sp>
      <p:pic>
        <p:nvPicPr>
          <p:cNvPr id="15" name="Изображение 14" descr="photo_5_2025-12-18_02-40-39"/>
          <p:cNvPicPr>
            <a:picLocks noChangeAspect="1"/>
          </p:cNvPicPr>
          <p:nvPr/>
        </p:nvPicPr>
        <p:blipFill>
          <a:blip r:embed="rId1"/>
          <a:srcRect r="-4710" b="43883"/>
          <a:stretch>
            <a:fillRect/>
          </a:stretch>
        </p:blipFill>
        <p:spPr>
          <a:xfrm>
            <a:off x="581025" y="2446655"/>
            <a:ext cx="2597785" cy="3562985"/>
          </a:xfrm>
          <a:prstGeom prst="rect">
            <a:avLst/>
          </a:prstGeom>
        </p:spPr>
      </p:pic>
      <p:pic>
        <p:nvPicPr>
          <p:cNvPr id="16" name="Изображение 15" descr="photo_3_2025-12-18_02-40-39"/>
          <p:cNvPicPr>
            <a:picLocks noChangeAspect="1"/>
          </p:cNvPicPr>
          <p:nvPr/>
        </p:nvPicPr>
        <p:blipFill>
          <a:blip r:embed="rId2"/>
          <a:srcRect t="4009" r="-244" b="32133"/>
          <a:stretch>
            <a:fillRect/>
          </a:stretch>
        </p:blipFill>
        <p:spPr>
          <a:xfrm>
            <a:off x="7202170" y="1427480"/>
            <a:ext cx="2857500" cy="4582160"/>
          </a:xfrm>
          <a:prstGeom prst="rect">
            <a:avLst/>
          </a:prstGeom>
        </p:spPr>
      </p:pic>
      <p:pic>
        <p:nvPicPr>
          <p:cNvPr id="17" name="Изображение 16" descr="photo_7_2025-12-18_02-40-39"/>
          <p:cNvPicPr>
            <a:picLocks noChangeAspect="1"/>
          </p:cNvPicPr>
          <p:nvPr/>
        </p:nvPicPr>
        <p:blipFill>
          <a:blip r:embed="rId3"/>
          <a:srcRect t="4460" r="-669" b="26775"/>
          <a:stretch>
            <a:fillRect/>
          </a:stretch>
        </p:blipFill>
        <p:spPr>
          <a:xfrm>
            <a:off x="10662920" y="1407795"/>
            <a:ext cx="3109595" cy="4601845"/>
          </a:xfrm>
          <a:prstGeom prst="rect">
            <a:avLst/>
          </a:prstGeom>
        </p:spPr>
      </p:pic>
      <p:pic>
        <p:nvPicPr>
          <p:cNvPr id="18" name="Изображение 17" descr="photo_12_2025-12-18_02-40-39"/>
          <p:cNvPicPr>
            <a:picLocks noChangeAspect="1"/>
          </p:cNvPicPr>
          <p:nvPr/>
        </p:nvPicPr>
        <p:blipFill>
          <a:blip r:embed="rId4"/>
          <a:srcRect t="4691" b="9298"/>
          <a:stretch>
            <a:fillRect/>
          </a:stretch>
        </p:blipFill>
        <p:spPr>
          <a:xfrm>
            <a:off x="3629025" y="2221230"/>
            <a:ext cx="2743835" cy="37884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4654"/>
            <a:ext cx="708314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Архитектура приложения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093595"/>
            <a:ext cx="7556421" cy="27354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8462" y="4161330"/>
            <a:ext cx="1892973" cy="2366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MySQL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348462" y="3336835"/>
            <a:ext cx="1892973" cy="2366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 API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348462" y="2503927"/>
            <a:ext cx="1892973" cy="2366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Android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93790" y="5311021"/>
            <a:ext cx="350150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Клиент-серверная структура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6246495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Обеспечивает гибкость и масштабируемость.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856321" y="531102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Модули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856321" y="5892165"/>
            <a:ext cx="35015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Пользователи, ивенты, настройки — для четкой организации кода.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648676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Структура базы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4501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3678" y="314229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414260" y="29013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Основные таблицы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414260" y="3391733"/>
            <a:ext cx="642235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user, role, event, tag, tag_event, notification, user_event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262199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63678" y="472999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414260" y="4489013"/>
            <a:ext cx="413206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Зарезервированные таблицы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414260" y="4979432"/>
            <a:ext cx="642235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chat, chat_participant, message, message_read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87823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Продуманная структура для текущих и будущих функций, включая чаты.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704" y="537567"/>
            <a:ext cx="5782866" cy="609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Скриншоты интерфейса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2704" y="1537335"/>
            <a:ext cx="13264991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Визуализация ключевых экранов приложения.</a:t>
            </a:r>
            <a:endParaRPr lang="en-US" sz="1500" dirty="0"/>
          </a:p>
        </p:txBody>
      </p:sp>
      <p:sp>
        <p:nvSpPr>
          <p:cNvPr id="9" name="Text 2"/>
          <p:cNvSpPr/>
          <p:nvPr/>
        </p:nvSpPr>
        <p:spPr>
          <a:xfrm>
            <a:off x="682704" y="7379732"/>
            <a:ext cx="13264991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Эскизы демонстрируют интуитивно понятный дизайн и удобство использования.</a:t>
            </a:r>
            <a:endParaRPr lang="en-US" sz="1500" dirty="0"/>
          </a:p>
        </p:txBody>
      </p:sp>
      <p:pic>
        <p:nvPicPr>
          <p:cNvPr id="10" name="Изображение 9" descr="photo_2025-12-18_02-46-28"/>
          <p:cNvPicPr>
            <a:picLocks noChangeAspect="1"/>
          </p:cNvPicPr>
          <p:nvPr/>
        </p:nvPicPr>
        <p:blipFill>
          <a:blip r:embed="rId1"/>
          <a:srcRect t="8364" r="1437" b="30687"/>
          <a:stretch>
            <a:fillRect/>
          </a:stretch>
        </p:blipFill>
        <p:spPr>
          <a:xfrm>
            <a:off x="682625" y="2051050"/>
            <a:ext cx="3744595" cy="5015865"/>
          </a:xfrm>
          <a:prstGeom prst="rect">
            <a:avLst/>
          </a:prstGeom>
        </p:spPr>
      </p:pic>
      <p:pic>
        <p:nvPicPr>
          <p:cNvPr id="11" name="Изображение 10" descr="photo_8_2025-12-18_02-40-39"/>
          <p:cNvPicPr>
            <a:picLocks noChangeAspect="1"/>
          </p:cNvPicPr>
          <p:nvPr/>
        </p:nvPicPr>
        <p:blipFill>
          <a:blip r:embed="rId2"/>
          <a:srcRect t="18681" r="-7037" b="19414"/>
          <a:stretch>
            <a:fillRect/>
          </a:stretch>
        </p:blipFill>
        <p:spPr>
          <a:xfrm>
            <a:off x="5415280" y="1849755"/>
            <a:ext cx="4066540" cy="5094605"/>
          </a:xfrm>
          <a:prstGeom prst="rect">
            <a:avLst/>
          </a:prstGeom>
        </p:spPr>
      </p:pic>
      <p:pic>
        <p:nvPicPr>
          <p:cNvPr id="12" name="Изображение 11" descr="photo_9_2025-12-18_02-40-39"/>
          <p:cNvPicPr>
            <a:picLocks noChangeAspect="1"/>
          </p:cNvPicPr>
          <p:nvPr/>
        </p:nvPicPr>
        <p:blipFill>
          <a:blip r:embed="rId3"/>
          <a:srcRect t="4228" r="-2073" b="29537"/>
          <a:stretch>
            <a:fillRect/>
          </a:stretch>
        </p:blipFill>
        <p:spPr>
          <a:xfrm>
            <a:off x="9938385" y="1493520"/>
            <a:ext cx="3877945" cy="5450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Дорожная карта разработки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078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CECEC9"/>
          </a:solidFill>
        </p:spPr>
      </p:sp>
      <p:sp>
        <p:nvSpPr>
          <p:cNvPr id="5" name="Shape 2"/>
          <p:cNvSpPr/>
          <p:nvPr/>
        </p:nvSpPr>
        <p:spPr>
          <a:xfrm>
            <a:off x="1273612" y="26906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</p:spPr>
      </p:sp>
      <p:sp>
        <p:nvSpPr>
          <p:cNvPr id="6" name="Shape 3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49328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52864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1-2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019068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Базовая аутентификация и CRUD для пользователей.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07550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</p:spPr>
      </p:sp>
      <p:sp>
        <p:nvSpPr>
          <p:cNvPr id="11" name="Shape 8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387810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91346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3-4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403884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CRUD для ивентов, профиль пользователя.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4603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</p:spPr>
      </p:sp>
      <p:sp>
        <p:nvSpPr>
          <p:cNvPr id="16" name="Shape 13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26292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2982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5-6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788700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Настройки приложения, интеграция с API.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84514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</p:spPr>
      </p:sp>
      <p:sp>
        <p:nvSpPr>
          <p:cNvPr id="21" name="Shape 18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8860" y="664773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6830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7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7173516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Тестирование, отладка, защита проекта.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640091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Перспективы развития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515791"/>
            <a:ext cx="371534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Пользовательское участие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006209"/>
            <a:ext cx="61955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Регистрация на ивенты, управление участием.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49861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876675"/>
            <a:ext cx="286440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Чаты и уведомления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367093"/>
            <a:ext cx="619553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Взаимодействие внутри ивентов, оперативные оповещения.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283928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Фильтрация и поиск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Удобный поиск ивентов по интересам и местоположению.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714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Итоги и выводы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66085"/>
            <a:ext cx="7556421" cy="3346371"/>
          </a:xfrm>
          <a:prstGeom prst="roundRect">
            <a:avLst>
              <a:gd name="adj" fmla="val 284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73705"/>
            <a:ext cx="3770590" cy="2024182"/>
          </a:xfrm>
          <a:prstGeom prst="roundRect">
            <a:avLst>
              <a:gd name="adj" fmla="val 4706"/>
            </a:avLst>
          </a:prstGeom>
          <a:solidFill>
            <a:srgbClr val="E8E8E3"/>
          </a:solidFill>
        </p:spPr>
      </p:sp>
      <p:sp>
        <p:nvSpPr>
          <p:cNvPr id="6" name="Text 3"/>
          <p:cNvSpPr/>
          <p:nvPr/>
        </p:nvSpPr>
        <p:spPr>
          <a:xfrm>
            <a:off x="1028224" y="3200519"/>
            <a:ext cx="3316962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MVP успешно реализован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045268"/>
            <a:ext cx="331696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Приложение функционально для роли администратора.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572000" y="2973705"/>
            <a:ext cx="3770590" cy="2024182"/>
          </a:xfrm>
          <a:prstGeom prst="rect">
            <a:avLst/>
          </a:prstGeom>
          <a:solidFill>
            <a:srgbClr val="E8E8E3"/>
          </a:solidFill>
        </p:spPr>
      </p:sp>
      <p:sp>
        <p:nvSpPr>
          <p:cNvPr id="9" name="Shape 6"/>
          <p:cNvSpPr/>
          <p:nvPr/>
        </p:nvSpPr>
        <p:spPr>
          <a:xfrm>
            <a:off x="4572000" y="2973705"/>
            <a:ext cx="30480" cy="2024182"/>
          </a:xfrm>
          <a:prstGeom prst="roundRect">
            <a:avLst>
              <a:gd name="adj" fmla="val 312558"/>
            </a:avLst>
          </a:prstGeom>
          <a:solidFill>
            <a:srgbClr val="CECEC9"/>
          </a:solidFill>
        </p:spPr>
      </p:sp>
      <p:sp>
        <p:nvSpPr>
          <p:cNvPr id="10" name="Text 7"/>
          <p:cNvSpPr/>
          <p:nvPr/>
        </p:nvSpPr>
        <p:spPr>
          <a:xfrm>
            <a:off x="4798814" y="32005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Гибкая архитектура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798814" y="3690938"/>
            <a:ext cx="331696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Готова к дальнейшему расширению функционала.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4997887"/>
            <a:ext cx="7541181" cy="1306949"/>
          </a:xfrm>
          <a:prstGeom prst="rect">
            <a:avLst/>
          </a:prstGeom>
          <a:solidFill>
            <a:srgbClr val="E8E8E3"/>
          </a:solidFill>
        </p:spPr>
      </p:sp>
      <p:sp>
        <p:nvSpPr>
          <p:cNvPr id="13" name="Shape 10"/>
          <p:cNvSpPr/>
          <p:nvPr/>
        </p:nvSpPr>
        <p:spPr>
          <a:xfrm>
            <a:off x="801410" y="4997887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</p:spPr>
      </p:sp>
      <p:sp>
        <p:nvSpPr>
          <p:cNvPr id="14" name="Text 11"/>
          <p:cNvSpPr/>
          <p:nvPr/>
        </p:nvSpPr>
        <p:spPr>
          <a:xfrm>
            <a:off x="1028224" y="5224701"/>
            <a:ext cx="329005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Демонстрация навыков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5715119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Освоены ключевые технологии: Android, Spring Boot, MySQL.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1943</Words>
  <Application>WPS Presentation</Application>
  <PresentationFormat>On-screen Show (16:9)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Gelasio</vt:lpstr>
      <vt:lpstr>Gelasio</vt:lpstr>
      <vt:lpstr>Gelasio</vt:lpstr>
      <vt:lpstr>Lato</vt:lpstr>
      <vt:lpstr>Lato</vt:lpstr>
      <vt:lpstr>Lato</vt:lpstr>
      <vt:lpstr>Consolas</vt:lpstr>
      <vt:lpstr>Consolas</vt:lpstr>
      <vt:lpstr>Consolas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olegm</cp:lastModifiedBy>
  <cp:revision>3</cp:revision>
  <dcterms:created xsi:type="dcterms:W3CDTF">2025-12-18T00:08:00Z</dcterms:created>
  <dcterms:modified xsi:type="dcterms:W3CDTF">2025-12-18T16:38:07Z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FCAFD9A00B7C463AA8C2D7A04DE3E1FB_12</vt:lpwstr>
  </property>
  <property fmtid="{D5CDD505-2E9C-101B-9397-08002B2CF9AE}" pid="3" name="KSOProductBuildVer">
    <vt:lpwstr>1049-12.2.0.23155</vt:lpwstr>
  </property>
</Properties>
</file>